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82" r:id="rId3"/>
    <p:sldId id="273" r:id="rId4"/>
    <p:sldId id="283" r:id="rId5"/>
    <p:sldId id="284" r:id="rId6"/>
    <p:sldId id="285" r:id="rId7"/>
    <p:sldId id="286" r:id="rId8"/>
    <p:sldId id="287" r:id="rId9"/>
    <p:sldId id="288" r:id="rId10"/>
    <p:sldId id="289" r:id="rId11"/>
    <p:sldId id="259" r:id="rId12"/>
    <p:sldId id="260" r:id="rId13"/>
    <p:sldId id="263" r:id="rId14"/>
    <p:sldId id="264" r:id="rId15"/>
    <p:sldId id="265" r:id="rId16"/>
    <p:sldId id="266" r:id="rId17"/>
    <p:sldId id="267" r:id="rId18"/>
    <p:sldId id="268" r:id="rId19"/>
    <p:sldId id="269" r:id="rId20"/>
    <p:sldId id="270" r:id="rId21"/>
    <p:sldId id="271" r:id="rId22"/>
    <p:sldId id="272" r:id="rId23"/>
  </p:sldIdLst>
  <p:sldSz cx="24387175" cy="13716000"/>
  <p:notesSz cx="13716000" cy="24387175"/>
  <p:embeddedFontLst>
    <p:embeddedFont>
      <p:font typeface="Calibri" panose="020F0502020204030204" pitchFamily="34" charset="0"/>
      <p:regular r:id="rId25"/>
      <p:bold r:id="rId26"/>
      <p:italic r:id="rId27"/>
      <p:boldItalic r:id="rId28"/>
    </p:embeddedFont>
    <p:embeddedFont>
      <p:font typeface="Poppins" panose="020B0604020202020204" charset="0"/>
      <p:regular r:id="rId29"/>
      <p:bold r:id="rId30"/>
      <p:italic r:id="rId31"/>
      <p:boldItalic r:id="rId32"/>
    </p:embeddedFont>
    <p:embeddedFont>
      <p:font typeface="Rajdhani" panose="020B0604020202020204" charset="0"/>
      <p:bold r:id="rId33"/>
    </p:embeddedFont>
    <p:embeddedFont>
      <p:font typeface="Rajdhani SemiBol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4481" autoAdjust="0"/>
  </p:normalViewPr>
  <p:slideViewPr>
    <p:cSldViewPr snapToGrid="0">
      <p:cViewPr varScale="1">
        <p:scale>
          <a:sx n="24" d="100"/>
          <a:sy n="24" d="100"/>
        </p:scale>
        <p:origin x="157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Search systems are often pipelines of multiple steps. A </a:t>
            </a:r>
            <a:r>
              <a:rPr lang="en-US" dirty="0" err="1" smtClean="0"/>
              <a:t>reranking</a:t>
            </a:r>
            <a:r>
              <a:rPr lang="en-US" dirty="0" smtClean="0"/>
              <a:t> language model</a:t>
            </a:r>
            <a:r>
              <a:rPr lang="en-US" baseline="0" dirty="0" smtClean="0"/>
              <a:t> </a:t>
            </a:r>
            <a:r>
              <a:rPr lang="en-US" dirty="0" smtClean="0"/>
              <a:t>is one of these steps and is tasked with scoring the relevance of a subset of results</a:t>
            </a:r>
          </a:p>
          <a:p>
            <a:pPr marL="0" lvl="0" indent="0" algn="l" rtl="0">
              <a:spcBef>
                <a:spcPts val="0"/>
              </a:spcBef>
              <a:spcAft>
                <a:spcPts val="0"/>
              </a:spcAft>
              <a:buNone/>
            </a:pPr>
            <a:r>
              <a:rPr lang="en-US" dirty="0" smtClean="0"/>
              <a:t>against the query; the order of results is then changed based on these scores.</a:t>
            </a:r>
            <a:r>
              <a:rPr lang="en-US" baseline="0" dirty="0" smtClean="0"/>
              <a:t> </a:t>
            </a:r>
            <a:r>
              <a:rPr lang="en-US" dirty="0" smtClean="0"/>
              <a:t>Figure 8-2 shows how </a:t>
            </a:r>
            <a:r>
              <a:rPr lang="en-US" dirty="0" err="1" smtClean="0"/>
              <a:t>rerankers</a:t>
            </a:r>
            <a:r>
              <a:rPr lang="en-US" dirty="0" smtClean="0"/>
              <a:t> are different from dense retrieval in that they</a:t>
            </a:r>
          </a:p>
          <a:p>
            <a:pPr marL="0" lvl="0" indent="0" algn="l" rtl="0">
              <a:spcBef>
                <a:spcPts val="0"/>
              </a:spcBef>
              <a:spcAft>
                <a:spcPts val="0"/>
              </a:spcAft>
              <a:buNone/>
            </a:pPr>
            <a:r>
              <a:rPr lang="en-US" dirty="0" smtClean="0"/>
              <a:t>take an additional input: a set of search results from a previous step in the search</a:t>
            </a:r>
            <a:r>
              <a:rPr lang="en-US" baseline="0" dirty="0" smtClean="0"/>
              <a:t> </a:t>
            </a:r>
            <a:r>
              <a:rPr lang="en-US" dirty="0" smtClean="0"/>
              <a:t>pipeline.</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Generative search is a subset of a broader type of category of systems better</a:t>
            </a:r>
            <a:r>
              <a:rPr lang="en-US" baseline="0" dirty="0" smtClean="0"/>
              <a:t> </a:t>
            </a:r>
            <a:r>
              <a:rPr lang="en-US" dirty="0" smtClean="0"/>
              <a:t>called RAG systems. These are text generation systems that incorporate search</a:t>
            </a:r>
          </a:p>
          <a:p>
            <a:pPr marL="0" lvl="0" indent="0" algn="l" rtl="0">
              <a:spcBef>
                <a:spcPts val="0"/>
              </a:spcBef>
              <a:spcAft>
                <a:spcPts val="0"/>
              </a:spcAft>
              <a:buNone/>
            </a:pPr>
            <a:r>
              <a:rPr lang="en-US" dirty="0" smtClean="0"/>
              <a:t>capabilities to reduce hallucinations, increase factuality, and/or ground the generation</a:t>
            </a:r>
            <a:r>
              <a:rPr lang="en-US" baseline="0" dirty="0" smtClean="0"/>
              <a:t> </a:t>
            </a:r>
            <a:r>
              <a:rPr lang="en-US" dirty="0" smtClean="0"/>
              <a:t>model on a specific dataset.</a:t>
            </a:r>
          </a:p>
          <a:p>
            <a:pPr marL="0" lvl="0" indent="0" algn="l" rtl="0">
              <a:spcBef>
                <a:spcPts val="0"/>
              </a:spcBef>
              <a:spcAft>
                <a:spcPts val="0"/>
              </a:spcAft>
              <a:buNone/>
            </a:pPr>
            <a:endParaRPr lang="es-MX"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smtClean="0"/>
              <a:t>Multiple vectors per document. In this approach, we chunk the document into smaller</a:t>
            </a:r>
            <a:r>
              <a:rPr lang="en-US" baseline="0" dirty="0" smtClean="0"/>
              <a:t> </a:t>
            </a:r>
            <a:r>
              <a:rPr lang="en-US" dirty="0" smtClean="0"/>
              <a:t>pieces, and embed those chunks. Our search index then becomes that of chunk</a:t>
            </a:r>
          </a:p>
          <a:p>
            <a:r>
              <a:rPr lang="en-US" dirty="0" err="1" smtClean="0"/>
              <a:t>embeddings</a:t>
            </a:r>
            <a:r>
              <a:rPr lang="en-US" dirty="0" smtClean="0"/>
              <a:t>, not entire document </a:t>
            </a:r>
            <a:r>
              <a:rPr lang="en-US" dirty="0" err="1" smtClean="0"/>
              <a:t>embeddings</a:t>
            </a:r>
            <a:r>
              <a:rPr lang="en-US" dirty="0" smtClean="0"/>
              <a:t>. </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chunking approach is better because it has full coverage of the text and because</a:t>
            </a:r>
            <a:r>
              <a:rPr lang="en-US" baseline="0" dirty="0" smtClean="0"/>
              <a:t> </a:t>
            </a:r>
            <a:r>
              <a:rPr lang="en-US" dirty="0" smtClean="0"/>
              <a:t>the vectors tend to capture individual concepts inside the text. This leads to a more</a:t>
            </a:r>
          </a:p>
          <a:p>
            <a:pPr marL="0" lvl="0" indent="0" algn="l" rtl="0">
              <a:spcBef>
                <a:spcPts val="0"/>
              </a:spcBef>
              <a:spcAft>
                <a:spcPts val="0"/>
              </a:spcAft>
              <a:buNone/>
            </a:pPr>
            <a:r>
              <a:rPr lang="en-US" dirty="0" smtClean="0"/>
              <a:t>expressive search index. Figure 8-9 shows a number of possible approaches.</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best way of chunking a long text will depend on the types of texts and queries</a:t>
            </a:r>
            <a:r>
              <a:rPr lang="en-US" baseline="0" dirty="0" smtClean="0"/>
              <a:t> </a:t>
            </a:r>
            <a:r>
              <a:rPr lang="en-US" dirty="0" smtClean="0"/>
              <a:t>your system anticipates. Approaches include:</a:t>
            </a:r>
          </a:p>
          <a:p>
            <a:pPr marL="0" lvl="0" indent="0" algn="l" rtl="0">
              <a:spcBef>
                <a:spcPts val="0"/>
              </a:spcBef>
              <a:spcAft>
                <a:spcPts val="0"/>
              </a:spcAft>
              <a:buNone/>
            </a:pPr>
            <a:r>
              <a:rPr lang="en-US" dirty="0" smtClean="0"/>
              <a:t>• Each sentence is a chunk. The issue here is this could be too granular and the</a:t>
            </a:r>
            <a:r>
              <a:rPr lang="en-US" baseline="0" dirty="0" smtClean="0"/>
              <a:t> </a:t>
            </a:r>
            <a:r>
              <a:rPr lang="en-US" dirty="0" smtClean="0"/>
              <a:t>vectors don’t capture enough of the context.</a:t>
            </a:r>
          </a:p>
          <a:p>
            <a:pPr marL="0" lvl="0" indent="0" algn="l" rtl="0">
              <a:spcBef>
                <a:spcPts val="0"/>
              </a:spcBef>
              <a:spcAft>
                <a:spcPts val="0"/>
              </a:spcAft>
              <a:buNone/>
            </a:pPr>
            <a:r>
              <a:rPr lang="en-US" dirty="0" smtClean="0"/>
              <a:t>• Each paragraph is a chunk. This is great if the text is made up of short paragraphs.</a:t>
            </a:r>
          </a:p>
          <a:p>
            <a:pPr marL="0" lvl="0" indent="0" algn="l" rtl="0">
              <a:spcBef>
                <a:spcPts val="0"/>
              </a:spcBef>
              <a:spcAft>
                <a:spcPts val="0"/>
              </a:spcAft>
              <a:buNone/>
            </a:pPr>
            <a:r>
              <a:rPr lang="en-US" dirty="0" smtClean="0"/>
              <a:t>Otherwise, it may be that every 3–8 sentences is a chunk.</a:t>
            </a:r>
          </a:p>
          <a:p>
            <a:pPr marL="0" lvl="0" indent="0" algn="l" rtl="0">
              <a:spcBef>
                <a:spcPts val="0"/>
              </a:spcBef>
              <a:spcAft>
                <a:spcPts val="0"/>
              </a:spcAft>
              <a:buNone/>
            </a:pPr>
            <a:r>
              <a:rPr lang="en-US" dirty="0" smtClean="0"/>
              <a:t>• Some chunks derive a lot of their meaning from the text around them. So we can</a:t>
            </a:r>
            <a:r>
              <a:rPr lang="en-US" baseline="0" dirty="0" smtClean="0"/>
              <a:t> </a:t>
            </a:r>
            <a:r>
              <a:rPr lang="en-US" dirty="0" smtClean="0"/>
              <a:t>incorporate some context via:</a:t>
            </a:r>
          </a:p>
          <a:p>
            <a:pPr marL="0" lvl="0" indent="0" algn="l" rtl="0">
              <a:spcBef>
                <a:spcPts val="0"/>
              </a:spcBef>
              <a:spcAft>
                <a:spcPts val="0"/>
              </a:spcAft>
              <a:buNone/>
            </a:pPr>
            <a:r>
              <a:rPr lang="en-US" dirty="0" smtClean="0"/>
              <a:t>—Adding the title of the document to the chunk.</a:t>
            </a:r>
          </a:p>
          <a:p>
            <a:pPr marL="0" lvl="0" indent="0" algn="l" rtl="0">
              <a:spcBef>
                <a:spcPts val="0"/>
              </a:spcBef>
              <a:spcAft>
                <a:spcPts val="0"/>
              </a:spcAft>
              <a:buNone/>
            </a:pPr>
            <a:r>
              <a:rPr lang="en-US" dirty="0" smtClean="0"/>
              <a:t>—Adding some of the text before and after them to the chunk. This way, the</a:t>
            </a:r>
            <a:r>
              <a:rPr lang="en-US" baseline="0" dirty="0" smtClean="0"/>
              <a:t> </a:t>
            </a:r>
            <a:r>
              <a:rPr lang="en-US" dirty="0" smtClean="0"/>
              <a:t>chunks can overlap so they include some surrounding text that also appears in</a:t>
            </a:r>
            <a:r>
              <a:rPr lang="en-US" baseline="0" dirty="0" smtClean="0"/>
              <a:t> </a:t>
            </a:r>
            <a:r>
              <a:rPr lang="en-US" dirty="0" smtClean="0"/>
              <a:t>adjacent chunks. This is what we can see in Figure 8-10.</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RAG systems incorporate search capabilities in addition to generation capabilities.</a:t>
            </a:r>
            <a:r>
              <a:rPr lang="en-US" baseline="0" dirty="0" smtClean="0"/>
              <a:t> </a:t>
            </a:r>
            <a:r>
              <a:rPr lang="en-US" dirty="0" smtClean="0"/>
              <a:t>They can be seen as an improvement to generation systems because they reduce</a:t>
            </a:r>
          </a:p>
          <a:p>
            <a:pPr marL="0" lvl="0" indent="0" algn="l" rtl="0">
              <a:spcBef>
                <a:spcPts val="0"/>
              </a:spcBef>
              <a:spcAft>
                <a:spcPts val="0"/>
              </a:spcAft>
              <a:buNone/>
            </a:pPr>
            <a:r>
              <a:rPr lang="en-US" dirty="0" smtClean="0"/>
              <a:t>their hallucinations and improve their factuality. They also enable use cases of “chat</a:t>
            </a:r>
            <a:r>
              <a:rPr lang="en-US" baseline="0" dirty="0" smtClean="0"/>
              <a:t> </a:t>
            </a:r>
            <a:r>
              <a:rPr lang="en-US" dirty="0" smtClean="0"/>
              <a:t>with my data” that consumers and companies can use to ground an LLM on internal</a:t>
            </a:r>
          </a:p>
          <a:p>
            <a:pPr marL="0" lvl="0" indent="0" algn="l" rtl="0">
              <a:spcBef>
                <a:spcPts val="0"/>
              </a:spcBef>
              <a:spcAft>
                <a:spcPts val="0"/>
              </a:spcAft>
              <a:buNone/>
            </a:pPr>
            <a:r>
              <a:rPr lang="en-US" dirty="0" smtClean="0"/>
              <a:t>company data, or a specific data source of interest (e.g., chatting with a book).</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6.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1.png"/><Relationship Id="rId21" Type="http://schemas.openxmlformats.org/officeDocument/2006/relationships/image" Target="../media/image49.png"/><Relationship Id="rId7" Type="http://schemas.openxmlformats.org/officeDocument/2006/relationships/image" Target="../media/image26.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4.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16.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16.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16.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74.png"/><Relationship Id="rId5" Type="http://schemas.openxmlformats.org/officeDocument/2006/relationships/image" Target="../media/image16.png"/><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34.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76.png"/><Relationship Id="rId5" Type="http://schemas.openxmlformats.org/officeDocument/2006/relationships/image" Target="../media/image16.pn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75.pn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81.png"/><Relationship Id="rId5" Type="http://schemas.openxmlformats.org/officeDocument/2006/relationships/image" Target="../media/image16.png"/><Relationship Id="rId10"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68.png"/><Relationship Id="rId5" Type="http://schemas.openxmlformats.org/officeDocument/2006/relationships/image" Target="../media/image16.png"/><Relationship Id="rId10" Type="http://schemas.openxmlformats.org/officeDocument/2006/relationships/image" Target="../media/image67.png"/><Relationship Id="rId4" Type="http://schemas.openxmlformats.org/officeDocument/2006/relationships/image" Target="../media/image82.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89.png"/><Relationship Id="rId5" Type="http://schemas.openxmlformats.org/officeDocument/2006/relationships/image" Target="../media/image16.png"/><Relationship Id="rId10" Type="http://schemas.openxmlformats.org/officeDocument/2006/relationships/image" Target="../media/image88.png"/><Relationship Id="rId4" Type="http://schemas.openxmlformats.org/officeDocument/2006/relationships/image" Target="../media/image15.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s://www.instagram.com/eatemp._/" TargetMode="External"/><Relationship Id="rId1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hyperlink" Target="https://www.youtube.com/@eatemp" TargetMode="External"/><Relationship Id="rId2" Type="http://schemas.openxmlformats.org/officeDocument/2006/relationships/notesSlide" Target="../notesSlides/notesSlide22.xml"/><Relationship Id="rId16" Type="http://schemas.openxmlformats.org/officeDocument/2006/relationships/image" Target="../media/image97.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94.png"/><Relationship Id="rId5" Type="http://schemas.openxmlformats.org/officeDocument/2006/relationships/image" Target="../media/image57.png"/><Relationship Id="rId15" Type="http://schemas.openxmlformats.org/officeDocument/2006/relationships/hyperlink" Target="https://www.pinterest.com/eatempofficial/" TargetMode="External"/><Relationship Id="rId10" Type="http://schemas.openxmlformats.org/officeDocument/2006/relationships/image" Target="../media/image93.png"/><Relationship Id="rId19" Type="http://schemas.openxmlformats.org/officeDocument/2006/relationships/hyperlink" Target="https://www.tiktok.com/@eatemp.official" TargetMode="External"/><Relationship Id="rId4" Type="http://schemas.openxmlformats.org/officeDocument/2006/relationships/image" Target="../media/image56.png"/><Relationship Id="rId9" Type="http://schemas.openxmlformats.org/officeDocument/2006/relationships/image" Target="../media/image92.png"/><Relationship Id="rId1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611817" y="1845954"/>
            <a:ext cx="14679102"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Semantic Search and</a:t>
            </a:r>
          </a:p>
          <a:p>
            <a:pPr lvl="0">
              <a:buClr>
                <a:srgbClr val="FFFFFF"/>
              </a:buClr>
              <a:buSzPts val="12800"/>
            </a:pPr>
            <a:r>
              <a:rPr lang="en-US" sz="12800" b="1" dirty="0">
                <a:solidFill>
                  <a:srgbClr val="FFFFFF"/>
                </a:solidFill>
                <a:latin typeface="Rajdhani"/>
                <a:ea typeface="Rajdhani"/>
                <a:cs typeface="Rajdhani"/>
                <a:sym typeface="Rajdhani"/>
              </a:rPr>
              <a:t>Retrieval-Augmented Generation</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1611817" y="8985250"/>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8</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5236987" y="4186988"/>
            <a:ext cx="8807118" cy="73542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Calibri"/>
                <a:cs typeface="Rajdhani"/>
                <a:sym typeface="Rajdhani"/>
              </a:rPr>
              <a:t>RAG Evaluation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641083" y="3428451"/>
            <a:ext cx="17601074" cy="5016758"/>
          </a:xfrm>
          <a:prstGeom prst="rect">
            <a:avLst/>
          </a:prstGeom>
        </p:spPr>
        <p:txBody>
          <a:bodyPr wrap="square">
            <a:spAutoFit/>
          </a:bodyPr>
          <a:lstStyle/>
          <a:p>
            <a:pPr marL="571500" indent="-571500">
              <a:buFont typeface="Arial" panose="020B0604020202020204" pitchFamily="34" charset="0"/>
              <a:buChar char="•"/>
            </a:pPr>
            <a:r>
              <a:rPr lang="en-US" sz="4000" b="1" dirty="0" smtClean="0">
                <a:solidFill>
                  <a:schemeClr val="bg1"/>
                </a:solidFill>
                <a:latin typeface="MinionPro-It"/>
              </a:rPr>
              <a:t>Fluency: Whether </a:t>
            </a:r>
            <a:r>
              <a:rPr lang="en-US" sz="4000" b="1" dirty="0">
                <a:solidFill>
                  <a:schemeClr val="bg1"/>
                </a:solidFill>
                <a:latin typeface="MinionPro-It"/>
              </a:rPr>
              <a:t>the generated text is fluent and cohesive.</a:t>
            </a:r>
          </a:p>
          <a:p>
            <a:pPr marL="571500" indent="-571500">
              <a:buFont typeface="Arial" panose="020B0604020202020204" pitchFamily="34" charset="0"/>
              <a:buChar char="•"/>
            </a:pPr>
            <a:r>
              <a:rPr lang="en-US" sz="4000" b="1" dirty="0">
                <a:solidFill>
                  <a:schemeClr val="bg1"/>
                </a:solidFill>
                <a:latin typeface="MinionPro-It"/>
              </a:rPr>
              <a:t>Perceived </a:t>
            </a:r>
            <a:r>
              <a:rPr lang="en-US" sz="4000" b="1" dirty="0" smtClean="0">
                <a:solidFill>
                  <a:schemeClr val="bg1"/>
                </a:solidFill>
                <a:latin typeface="MinionPro-It"/>
              </a:rPr>
              <a:t>utility: Whether </a:t>
            </a:r>
            <a:r>
              <a:rPr lang="en-US" sz="4000" b="1" dirty="0">
                <a:solidFill>
                  <a:schemeClr val="bg1"/>
                </a:solidFill>
                <a:latin typeface="MinionPro-It"/>
              </a:rPr>
              <a:t>the generated answer is helpful and informative.</a:t>
            </a:r>
          </a:p>
          <a:p>
            <a:pPr marL="571500" indent="-571500">
              <a:buFont typeface="Arial" panose="020B0604020202020204" pitchFamily="34" charset="0"/>
              <a:buChar char="•"/>
            </a:pPr>
            <a:r>
              <a:rPr lang="en-US" sz="4000" b="1" dirty="0">
                <a:solidFill>
                  <a:schemeClr val="bg1"/>
                </a:solidFill>
                <a:latin typeface="MinionPro-It"/>
              </a:rPr>
              <a:t>Citation </a:t>
            </a:r>
            <a:r>
              <a:rPr lang="en-US" sz="4000" b="1" dirty="0" smtClean="0">
                <a:solidFill>
                  <a:schemeClr val="bg1"/>
                </a:solidFill>
                <a:latin typeface="MinionPro-It"/>
              </a:rPr>
              <a:t>recall: The </a:t>
            </a:r>
            <a:r>
              <a:rPr lang="en-US" sz="4000" b="1" dirty="0">
                <a:solidFill>
                  <a:schemeClr val="bg1"/>
                </a:solidFill>
                <a:latin typeface="MinionPro-It"/>
              </a:rPr>
              <a:t>proportion of generated statements about the external world that are fully</a:t>
            </a:r>
          </a:p>
          <a:p>
            <a:pPr marL="571500" indent="-571500">
              <a:buFont typeface="Arial" panose="020B0604020202020204" pitchFamily="34" charset="0"/>
              <a:buChar char="•"/>
            </a:pPr>
            <a:r>
              <a:rPr lang="en-US" sz="4000" b="1" dirty="0">
                <a:solidFill>
                  <a:schemeClr val="bg1"/>
                </a:solidFill>
                <a:latin typeface="MinionPro-It"/>
              </a:rPr>
              <a:t>supported by their citations.</a:t>
            </a:r>
          </a:p>
          <a:p>
            <a:pPr marL="571500" indent="-571500">
              <a:buFont typeface="Arial" panose="020B0604020202020204" pitchFamily="34" charset="0"/>
              <a:buChar char="•"/>
            </a:pPr>
            <a:r>
              <a:rPr lang="en-US" sz="4000" b="1" dirty="0">
                <a:solidFill>
                  <a:schemeClr val="bg1"/>
                </a:solidFill>
                <a:latin typeface="MinionPro-It"/>
              </a:rPr>
              <a:t>Citation </a:t>
            </a:r>
            <a:r>
              <a:rPr lang="en-US" sz="4000" b="1" dirty="0" smtClean="0">
                <a:solidFill>
                  <a:schemeClr val="bg1"/>
                </a:solidFill>
                <a:latin typeface="MinionPro-It"/>
              </a:rPr>
              <a:t>precision: The </a:t>
            </a:r>
            <a:r>
              <a:rPr lang="en-US" sz="4000" b="1" dirty="0">
                <a:solidFill>
                  <a:schemeClr val="bg1"/>
                </a:solidFill>
                <a:latin typeface="MinionPro-It"/>
              </a:rPr>
              <a:t>proportion of generated citations that support their associated statements.</a:t>
            </a:r>
            <a:endParaRPr lang="es-MX" sz="4000" b="1" dirty="0">
              <a:solidFill>
                <a:schemeClr val="bg1"/>
              </a:solidFill>
            </a:endParaRPr>
          </a:p>
        </p:txBody>
      </p:sp>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Dense retrieval</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82778"/>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Dense retrieval is one of the key types of semantic search, relying on the</a:t>
            </a:r>
          </a:p>
          <a:p>
            <a:pPr lvl="0">
              <a:buClr>
                <a:srgbClr val="FFFFFF"/>
              </a:buClr>
              <a:buSzPts val="4800"/>
            </a:pPr>
            <a:r>
              <a:rPr lang="en-US" sz="4000" b="1" dirty="0">
                <a:solidFill>
                  <a:schemeClr val="bg1"/>
                </a:solidFill>
                <a:latin typeface="Calibri"/>
                <a:ea typeface="Calibri"/>
                <a:cs typeface="Calibri"/>
                <a:sym typeface="Calibri"/>
              </a:rPr>
              <a:t>similarity of text </a:t>
            </a:r>
            <a:r>
              <a:rPr lang="en-US" sz="4000" b="1" dirty="0" err="1">
                <a:solidFill>
                  <a:schemeClr val="bg1"/>
                </a:solidFill>
                <a:latin typeface="Calibri"/>
                <a:ea typeface="Calibri"/>
                <a:cs typeface="Calibri"/>
                <a:sym typeface="Calibri"/>
              </a:rPr>
              <a:t>embeddings</a:t>
            </a:r>
            <a:r>
              <a:rPr lang="en-US" sz="4000" b="1" dirty="0">
                <a:solidFill>
                  <a:schemeClr val="bg1"/>
                </a:solidFill>
                <a:latin typeface="Calibri"/>
                <a:ea typeface="Calibri"/>
                <a:cs typeface="Calibri"/>
                <a:sym typeface="Calibri"/>
              </a:rPr>
              <a:t> to retrieve relevant results.</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3655036" y="3470286"/>
            <a:ext cx="13148348" cy="7512492"/>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Rerankers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938992"/>
          </a:xfrm>
          <a:prstGeom prst="rect">
            <a:avLst/>
          </a:prstGeom>
        </p:spPr>
        <p:txBody>
          <a:bodyPr wrap="square">
            <a:spAutoFit/>
          </a:bodyPr>
          <a:lstStyle/>
          <a:p>
            <a:r>
              <a:rPr lang="en-US" sz="4000" b="1" dirty="0" err="1">
                <a:solidFill>
                  <a:schemeClr val="bg1"/>
                </a:solidFill>
                <a:latin typeface="MinionPro-It"/>
              </a:rPr>
              <a:t>Rerankers</a:t>
            </a:r>
            <a:r>
              <a:rPr lang="en-US" sz="4000" b="1" dirty="0">
                <a:solidFill>
                  <a:schemeClr val="bg1"/>
                </a:solidFill>
                <a:latin typeface="MinionPro-It"/>
              </a:rPr>
              <a:t>, the second key type of semantic search, take a search </a:t>
            </a:r>
            <a:r>
              <a:rPr lang="en-US" sz="4000" b="1" dirty="0" smtClean="0">
                <a:solidFill>
                  <a:schemeClr val="bg1"/>
                </a:solidFill>
                <a:latin typeface="MinionPro-It"/>
              </a:rPr>
              <a:t>query and </a:t>
            </a:r>
            <a:r>
              <a:rPr lang="en-US" sz="4000" b="1" dirty="0">
                <a:solidFill>
                  <a:schemeClr val="bg1"/>
                </a:solidFill>
                <a:latin typeface="MinionPro-It"/>
              </a:rPr>
              <a:t>a collection of results, and reorder them by relevance, often resulting in </a:t>
            </a:r>
            <a:r>
              <a:rPr lang="en-US" sz="4000" b="1" dirty="0" smtClean="0">
                <a:solidFill>
                  <a:schemeClr val="bg1"/>
                </a:solidFill>
                <a:latin typeface="MinionPro-It"/>
              </a:rPr>
              <a:t>vastly improved </a:t>
            </a:r>
            <a:r>
              <a:rPr lang="en-US" sz="4000" b="1" dirty="0">
                <a:solidFill>
                  <a:schemeClr val="bg1"/>
                </a:solidFill>
                <a:latin typeface="MinionPro-It"/>
              </a:rPr>
              <a:t>results.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436456" y="3600253"/>
            <a:ext cx="14457572" cy="5378372"/>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065163" y="10388600"/>
            <a:ext cx="16828254" cy="1323439"/>
          </a:xfrm>
          <a:prstGeom prst="rect">
            <a:avLst/>
          </a:prstGeom>
        </p:spPr>
        <p:txBody>
          <a:bodyPr wrap="square">
            <a:spAutoFit/>
          </a:bodyPr>
          <a:lstStyle/>
          <a:p>
            <a:r>
              <a:rPr lang="en-US" sz="4000" b="1" dirty="0">
                <a:solidFill>
                  <a:schemeClr val="bg1"/>
                </a:solidFill>
              </a:rPr>
              <a:t>A RAG system formulates an answer to a question and (preferably) cites </a:t>
            </a:r>
            <a:r>
              <a:rPr lang="en-US" sz="4000" b="1" dirty="0" smtClean="0">
                <a:solidFill>
                  <a:schemeClr val="bg1"/>
                </a:solidFill>
              </a:rPr>
              <a:t>its information </a:t>
            </a:r>
            <a:r>
              <a:rPr lang="en-US" sz="4000" b="1" dirty="0">
                <a:solidFill>
                  <a:schemeClr val="bg1"/>
                </a:solidFill>
              </a:rPr>
              <a:t>sources.</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a:solidFill>
                  <a:schemeClr val="bg1"/>
                </a:solidFill>
                <a:latin typeface="Calibri"/>
                <a:ea typeface="Calibri"/>
                <a:cs typeface="Calibri"/>
                <a:sym typeface="Calibri"/>
              </a:rPr>
              <a:t>RAG</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4343922" y="3480876"/>
            <a:ext cx="15568211" cy="6755323"/>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Chunking long texts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88873" y="9993580"/>
            <a:ext cx="16828254" cy="1938992"/>
          </a:xfrm>
          <a:prstGeom prst="rect">
            <a:avLst/>
          </a:prstGeom>
        </p:spPr>
        <p:txBody>
          <a:bodyPr wrap="square">
            <a:spAutoFit/>
          </a:bodyPr>
          <a:lstStyle/>
          <a:p>
            <a:r>
              <a:rPr lang="en-US" sz="4000" b="1" dirty="0">
                <a:solidFill>
                  <a:schemeClr val="bg1"/>
                </a:solidFill>
                <a:latin typeface="MinionPro-It"/>
              </a:rPr>
              <a:t>It’s possible to create one vector representing an entire document, but it’s </a:t>
            </a:r>
            <a:r>
              <a:rPr lang="en-US" sz="4000" b="1" dirty="0" smtClean="0">
                <a:solidFill>
                  <a:schemeClr val="bg1"/>
                </a:solidFill>
                <a:latin typeface="MinionPro-It"/>
              </a:rPr>
              <a:t>better for </a:t>
            </a:r>
            <a:r>
              <a:rPr lang="en-US" sz="4000" b="1" dirty="0">
                <a:solidFill>
                  <a:schemeClr val="bg1"/>
                </a:solidFill>
                <a:latin typeface="MinionPro-It"/>
              </a:rPr>
              <a:t>longer documents to be split into smaller chunks that get their own </a:t>
            </a:r>
            <a:r>
              <a:rPr lang="en-US" sz="4000" b="1" dirty="0" err="1">
                <a:solidFill>
                  <a:schemeClr val="bg1"/>
                </a:solidFill>
                <a:latin typeface="MinionPro-It"/>
              </a:rPr>
              <a:t>embeddings</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912089" y="3348021"/>
            <a:ext cx="12725413" cy="6130958"/>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Multiple vectors per </a:t>
            </a:r>
            <a:r>
              <a:rPr lang="en-US" sz="12800" b="1" dirty="0" smtClean="0">
                <a:solidFill>
                  <a:srgbClr val="FFFFFF"/>
                </a:solidFill>
                <a:latin typeface="Rajdhani"/>
                <a:ea typeface="Rajdhani"/>
                <a:cs typeface="Rajdhani"/>
                <a:sym typeface="Rajdhani"/>
              </a:rPr>
              <a:t>document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938992"/>
          </a:xfrm>
          <a:prstGeom prst="rect">
            <a:avLst/>
          </a:prstGeom>
        </p:spPr>
        <p:txBody>
          <a:bodyPr wrap="square">
            <a:spAutoFit/>
          </a:bodyPr>
          <a:lstStyle/>
          <a:p>
            <a:r>
              <a:rPr lang="en-US" sz="4000" b="1" dirty="0">
                <a:solidFill>
                  <a:schemeClr val="bg1"/>
                </a:solidFill>
              </a:rPr>
              <a:t>Several chunking methods and their effects on the input text. </a:t>
            </a:r>
            <a:r>
              <a:rPr lang="en-US" sz="4000" b="1" dirty="0" smtClean="0">
                <a:solidFill>
                  <a:schemeClr val="bg1"/>
                </a:solidFill>
              </a:rPr>
              <a:t>Overlapping chunks </a:t>
            </a:r>
            <a:r>
              <a:rPr lang="en-US" sz="4000" b="1" dirty="0">
                <a:solidFill>
                  <a:schemeClr val="bg1"/>
                </a:solidFill>
              </a:rPr>
              <a:t>can be important to prevent the absence of context.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912088" y="3411666"/>
            <a:ext cx="11584585" cy="5810380"/>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Chunking a document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776205" y="10010817"/>
            <a:ext cx="16828254" cy="1323439"/>
          </a:xfrm>
          <a:prstGeom prst="rect">
            <a:avLst/>
          </a:prstGeom>
        </p:spPr>
        <p:txBody>
          <a:bodyPr wrap="square">
            <a:spAutoFit/>
          </a:bodyPr>
          <a:lstStyle/>
          <a:p>
            <a:r>
              <a:rPr lang="en-US" sz="4000" b="1" dirty="0">
                <a:solidFill>
                  <a:schemeClr val="bg1"/>
                </a:solidFill>
                <a:latin typeface="MinionPro-It"/>
              </a:rPr>
              <a:t>A number of possible options for chunking a document for embedding.</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362851" y="4088953"/>
            <a:ext cx="11661472" cy="5538094"/>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Retrieval-Augmented Generation (RAG)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938992"/>
          </a:xfrm>
          <a:prstGeom prst="rect">
            <a:avLst/>
          </a:prstGeom>
        </p:spPr>
        <p:txBody>
          <a:bodyPr wrap="square">
            <a:spAutoFit/>
          </a:bodyPr>
          <a:lstStyle/>
          <a:p>
            <a:r>
              <a:rPr lang="en-US" sz="4000" b="1" dirty="0">
                <a:solidFill>
                  <a:schemeClr val="bg1"/>
                </a:solidFill>
                <a:latin typeface="MinionPro-It"/>
              </a:rPr>
              <a:t>A basic RAG pipeline is made up of a search step followed by a </a:t>
            </a:r>
            <a:r>
              <a:rPr lang="en-US" sz="4000" b="1" dirty="0" smtClean="0">
                <a:solidFill>
                  <a:schemeClr val="bg1"/>
                </a:solidFill>
                <a:latin typeface="MinionPro-It"/>
              </a:rPr>
              <a:t>grounded generation </a:t>
            </a:r>
            <a:r>
              <a:rPr lang="en-US" sz="4000" b="1" dirty="0">
                <a:solidFill>
                  <a:schemeClr val="bg1"/>
                </a:solidFill>
                <a:latin typeface="MinionPro-It"/>
              </a:rPr>
              <a:t>step where the LLM is prompted with </a:t>
            </a:r>
            <a:r>
              <a:rPr lang="en-US" sz="4000" b="1" dirty="0" smtClean="0">
                <a:solidFill>
                  <a:schemeClr val="bg1"/>
                </a:solidFill>
                <a:latin typeface="MinionPro-It"/>
              </a:rPr>
              <a:t>the question </a:t>
            </a:r>
            <a:r>
              <a:rPr lang="en-US" sz="4000" b="1" dirty="0">
                <a:solidFill>
                  <a:schemeClr val="bg1"/>
                </a:solidFill>
                <a:latin typeface="MinionPro-It"/>
              </a:rPr>
              <a:t>and the </a:t>
            </a:r>
            <a:r>
              <a:rPr lang="en-US" sz="4000" b="1" dirty="0" smtClean="0">
                <a:solidFill>
                  <a:schemeClr val="bg1"/>
                </a:solidFill>
                <a:latin typeface="MinionPro-It"/>
              </a:rPr>
              <a:t>information retrieved </a:t>
            </a:r>
            <a:r>
              <a:rPr lang="en-US" sz="4000" b="1" dirty="0">
                <a:solidFill>
                  <a:schemeClr val="bg1"/>
                </a:solidFill>
                <a:latin typeface="MinionPro-It"/>
              </a:rPr>
              <a:t>from the search step.</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213500" y="5460999"/>
            <a:ext cx="14181161" cy="4557643"/>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RAGS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311688" y="9546104"/>
            <a:ext cx="23358220" cy="1938992"/>
          </a:xfrm>
          <a:prstGeom prst="rect">
            <a:avLst/>
          </a:prstGeom>
        </p:spPr>
        <p:txBody>
          <a:bodyPr wrap="square">
            <a:spAutoFit/>
          </a:bodyPr>
          <a:lstStyle/>
          <a:p>
            <a:r>
              <a:rPr lang="en-US" sz="4000" b="1" dirty="0">
                <a:solidFill>
                  <a:schemeClr val="bg1"/>
                </a:solidFill>
                <a:latin typeface="MinionPro-It"/>
              </a:rPr>
              <a:t>Find the most relevant information to an input prompt by comparing the</a:t>
            </a:r>
          </a:p>
          <a:p>
            <a:r>
              <a:rPr lang="en-US" sz="4000" b="1" dirty="0">
                <a:solidFill>
                  <a:schemeClr val="bg1"/>
                </a:solidFill>
                <a:latin typeface="MinionPro-It"/>
              </a:rPr>
              <a:t>similarities between </a:t>
            </a:r>
            <a:r>
              <a:rPr lang="en-US" sz="4000" b="1" dirty="0" err="1">
                <a:solidFill>
                  <a:schemeClr val="bg1"/>
                </a:solidFill>
                <a:latin typeface="MinionPro-It"/>
              </a:rPr>
              <a:t>embeddings</a:t>
            </a:r>
            <a:r>
              <a:rPr lang="en-US" sz="4000" b="1" dirty="0">
                <a:solidFill>
                  <a:schemeClr val="bg1"/>
                </a:solidFill>
                <a:latin typeface="MinionPro-It"/>
              </a:rPr>
              <a:t>. The most relevant information is added to the prompt</a:t>
            </a:r>
          </a:p>
          <a:p>
            <a:r>
              <a:rPr lang="en-US" sz="4000" b="1" dirty="0">
                <a:solidFill>
                  <a:schemeClr val="bg1"/>
                </a:solidFill>
                <a:latin typeface="MinionPro-It"/>
              </a:rPr>
              <a:t>before giving it to the LLM.</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2932187" y="3543300"/>
            <a:ext cx="15026988" cy="5378231"/>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12344</TotalTime>
  <Words>1342</Words>
  <Application>Microsoft Office PowerPoint</Application>
  <PresentationFormat>Personalizado</PresentationFormat>
  <Paragraphs>155</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Calibri</vt:lpstr>
      <vt:lpstr>MinionPro-It</vt:lpstr>
      <vt:lpstr>Poppins</vt:lpstr>
      <vt:lpstr>Arial</vt:lpstr>
      <vt:lpstr>Rajdhani</vt:lpstr>
      <vt:lpstr>Rajdhani SemiBold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60</cp:revision>
  <dcterms:created xsi:type="dcterms:W3CDTF">2023-12-07T13:13:31Z</dcterms:created>
  <dcterms:modified xsi:type="dcterms:W3CDTF">2025-02-20T21:10:01Z</dcterms:modified>
</cp:coreProperties>
</file>